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  <p:sldMasterId id="2147483652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60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4367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Georgia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6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rgbClr val="B85740"/>
              </a:buClr>
              <a:buFont typeface="Georgia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rgbClr val="7B6C62"/>
              </a:buClr>
              <a:buFont typeface="Georgia"/>
              <a:buNone/>
              <a:defRPr/>
            </a:lvl8pPr>
            <a:lvl9pPr marL="3657600" marR="0" indent="0" algn="ctr" rtl="0">
              <a:spcBef>
                <a:spcPts val="280"/>
              </a:spcBef>
              <a:buClr>
                <a:srgbClr val="B49E02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7688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marL="822325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•"/>
              <a:defRPr/>
            </a:lvl3pPr>
            <a:lvl4pPr marL="1096963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•"/>
              <a:defRPr/>
            </a:lvl4pPr>
            <a:lvl5pPr marL="1371600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Georgia"/>
              <a:buChar char="•"/>
              <a:defRPr/>
            </a:lvl5pPr>
            <a:lvl6pPr marL="164592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" name="Shape 14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343400" y="10398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7688" marR="0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marL="822325" marR="0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•"/>
              <a:defRPr/>
            </a:lvl3pPr>
            <a:lvl4pPr marL="1096963" marR="0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•"/>
              <a:defRPr/>
            </a:lvl4pPr>
            <a:lvl5pPr marL="13716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Georgia"/>
              <a:buChar char="•"/>
              <a:defRPr/>
            </a:lvl5pPr>
            <a:lvl6pPr marL="1645920" marR="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marR="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marR="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8991600" y="3175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155575" y="2419350"/>
            <a:ext cx="8832849" cy="0"/>
          </a:xfrm>
          <a:prstGeom prst="straightConnector1">
            <a:avLst/>
          </a:prstGeom>
          <a:noFill/>
          <a:ln w="114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" name="Shape 26"/>
          <p:cNvSpPr txBox="1"/>
          <p:nvPr/>
        </p:nvSpPr>
        <p:spPr>
          <a:xfrm>
            <a:off x="152400" y="152400"/>
            <a:ext cx="8832849" cy="6546850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4267200" y="211455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4362450" y="2209800"/>
            <a:ext cx="419099" cy="420687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7688" marR="0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marL="822325" marR="0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•"/>
              <a:defRPr/>
            </a:lvl3pPr>
            <a:lvl4pPr marL="1096963" marR="0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•"/>
              <a:defRPr/>
            </a:lvl4pPr>
            <a:lvl5pPr marL="13716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Georgia"/>
              <a:buChar char="•"/>
              <a:defRPr/>
            </a:lvl5pPr>
            <a:lvl6pPr marL="1645920" marR="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marR="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marR="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343400" y="219868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8CADA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Shape 44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w="9525" cap="flat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" name="Shape 45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547688" marR="0" indent="-183197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○"/>
              <a:defRPr/>
            </a:lvl2pPr>
            <a:lvl3pPr marL="822325" marR="0" indent="-142875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Font typeface="Noto Symbol"/>
              <a:buChar char="•"/>
              <a:defRPr/>
            </a:lvl3pPr>
            <a:lvl4pPr marL="1096963" marR="0" indent="-144462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Font typeface="Noto Symbol"/>
              <a:buChar char="•"/>
              <a:defRPr/>
            </a:lvl4pPr>
            <a:lvl5pPr marL="1371600" marR="0" indent="-1143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Font typeface="Georgia"/>
              <a:buChar char="•"/>
              <a:defRPr/>
            </a:lvl5pPr>
            <a:lvl6pPr marL="1645920" marR="0" indent="-93980" algn="l" rtl="0">
              <a:spcBef>
                <a:spcPts val="360"/>
              </a:spcBef>
              <a:buClr>
                <a:schemeClr val="accent6"/>
              </a:buClr>
              <a:buFont typeface="Noto Symbol"/>
              <a:buChar char="●"/>
              <a:defRPr/>
            </a:lvl6pPr>
            <a:lvl7pPr marL="1920240" marR="0" indent="-101600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/>
            </a:lvl7pPr>
            <a:lvl8pPr marL="2103120" marR="0" indent="-83820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/>
            </a:lvl8pPr>
            <a:lvl9pPr marL="2377440" marR="0" indent="-11302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362450" y="10271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GbLTwQwXqW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QT0I-sdoSX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OPHRIjI3hX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1600" b="1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SYSTEMS FROM AROUND THE WORLD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42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Comparative Governments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Communism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Central party (oligarchy)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Complete control over government AND economy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No private ownership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Constant wage &amp; price controls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Lousy cigarettes, gin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775" y="3858387"/>
            <a:ext cx="38100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Socialism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Can be democratic or autocratic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Powerful central government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Limits on corporate power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Private ownership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Parliamentary Democracy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Elected legislature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Executive branch accountable to legislature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Head of government is not head of state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Multi-party system dependent upon coalitions to est. power (proportional representation)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Power is more evenly </a:t>
            </a:r>
            <a:r>
              <a:rPr lang="en-US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distributed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Prime ministers maintain power by effectiveness rather than popularity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Easier to pass new laws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6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6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6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6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Parliamentary Democracy</a:t>
            </a:r>
          </a:p>
        </p:txBody>
      </p:sp>
      <p:sp>
        <p:nvSpPr>
          <p:cNvPr id="144" name="Shape 144">
            <a:hlinkClick r:id="rId3"/>
          </p:cNvPr>
          <p:cNvSpPr/>
          <p:nvPr/>
        </p:nvSpPr>
        <p:spPr>
          <a:xfrm>
            <a:off x="1379812" y="1507075"/>
            <a:ext cx="6378024" cy="47835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Differences 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 is a conservative nation by comparison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Our liberal parties are very conservative abroad, esp. regarding role of gov</a:t>
            </a:r>
            <a:r>
              <a:rPr lang="en-US"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’t.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Other nations have many more political parties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Proportional Representation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Other nations’ political parties change more frequently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Mixed-Member Proportional Representation</a:t>
            </a: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156" name="Shape 156">
            <a:hlinkClick r:id="rId3"/>
          </p:cNvPr>
          <p:cNvSpPr/>
          <p:nvPr/>
        </p:nvSpPr>
        <p:spPr>
          <a:xfrm>
            <a:off x="1533412" y="1652850"/>
            <a:ext cx="6077175" cy="45578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Mixed-Member Proportional Representation</a:t>
            </a: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712" y="1557250"/>
            <a:ext cx="7498224" cy="508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Essential Question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are the advantages and disadvantages of the political systems of other nations around the world?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Essential Question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What are the advantages and disadvantages of the political systems of other nations around the world?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Worldwide Governments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Constitutional Monarchy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Sultanate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Junta – Military Dictatorship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Theocracy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Oligarchy → Tribal, etc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Communism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Socialism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Parliamentary Democracy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Constitutional Monarchy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Monarch’s power is legally restricted by constitution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Monarch acts as head of state w/no political party affiliation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Great Britain, Denmark, Thailand</a:t>
            </a:r>
          </a:p>
          <a:p>
            <a:pPr marL="547687" marR="0" lvl="1" indent="-18319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2200" b="0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Contrast with Absolute Monarchy (‘Divine Right of Kings’)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Saudi Arabia, Qatar, Vatican City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3999">
            <a:off x="701650" y="2081800"/>
            <a:ext cx="5231301" cy="327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75" y="2274999"/>
            <a:ext cx="7883525" cy="2593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975" y="1527175"/>
            <a:ext cx="7883525" cy="473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975" y="1427700"/>
            <a:ext cx="7883524" cy="53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975" y="1493798"/>
            <a:ext cx="7883526" cy="5232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725" y="1427699"/>
            <a:ext cx="8836026" cy="379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6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6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Sultanate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Sultan (f: sultana) – “strength”, “authority”, “power”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Elective govt. exists, but sultan wields broad powers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Brunei: sultanate has full power of executive branch, incl. ‘emergency powers’ since 1962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01" y="3311925"/>
            <a:ext cx="3221074" cy="288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0350" y="3311926"/>
            <a:ext cx="4625348" cy="28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Junta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Usually military – committee of military leaders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 govt. officials appointed; elected officials suspended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Common throughout Lat.Am. after US-led coups in Cold War era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Few exist today: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Burkina Faso (since 1987, but changing now)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Thailand (2014)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912" y="2180262"/>
            <a:ext cx="6531650" cy="32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Theocracy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‘Rule by God’ through chosen person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Affords chosen leader enormous prestige &amp; power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Limits on power set by faith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Examples: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Vatican City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Tibetan govt. in exile</a:t>
            </a:r>
          </a:p>
          <a:p>
            <a:pPr marL="547687" marR="0" lvl="1" indent="-2809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ymbol"/>
              <a:buChar char="○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Iran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6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6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6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6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6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6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Theocracy: Vatican City explained</a:t>
            </a:r>
          </a:p>
        </p:txBody>
      </p:sp>
      <p:sp>
        <p:nvSpPr>
          <p:cNvPr id="108" name="Shape 108">
            <a:hlinkClick r:id="rId3"/>
          </p:cNvPr>
          <p:cNvSpPr/>
          <p:nvPr/>
        </p:nvSpPr>
        <p:spPr>
          <a:xfrm>
            <a:off x="1527387" y="1738900"/>
            <a:ext cx="6089224" cy="456692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Oligarchy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Rule by few – above representative government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Royalty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Wealth (Russia)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Education (Cambodia under Khmer Rouge)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Family (Turkey)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Religion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Corporate (U.S.)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990" y="1071812"/>
            <a:ext cx="2880021" cy="54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8912" y="1151262"/>
            <a:ext cx="3529650" cy="532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850" y="1151275"/>
            <a:ext cx="8260299" cy="492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8000" y="161774"/>
            <a:ext cx="7131477" cy="653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5326" y="1691175"/>
            <a:ext cx="6426999" cy="384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6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6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On-screen Show (4:3)</PresentationFormat>
  <Paragraphs>78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Civic</vt:lpstr>
      <vt:lpstr>1_Civic</vt:lpstr>
      <vt:lpstr>2_Civic</vt:lpstr>
      <vt:lpstr>Comparative Governments</vt:lpstr>
      <vt:lpstr>Essential Question</vt:lpstr>
      <vt:lpstr>Worldwide Governments</vt:lpstr>
      <vt:lpstr>Constitutional Monarchy</vt:lpstr>
      <vt:lpstr>Sultanate</vt:lpstr>
      <vt:lpstr>Junta</vt:lpstr>
      <vt:lpstr>Theocracy</vt:lpstr>
      <vt:lpstr>Theocracy: Vatican City explained</vt:lpstr>
      <vt:lpstr>Oligarchy</vt:lpstr>
      <vt:lpstr>Communism</vt:lpstr>
      <vt:lpstr>Socialism</vt:lpstr>
      <vt:lpstr>Parliamentary Democracy</vt:lpstr>
      <vt:lpstr>Parliamentary Democracy</vt:lpstr>
      <vt:lpstr>Differences </vt:lpstr>
      <vt:lpstr>Mixed-Member Proportional Representation </vt:lpstr>
      <vt:lpstr>Mixed-Member Proportional Representation </vt:lpstr>
      <vt:lpstr>Essential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Governments</dc:title>
  <dc:creator>pjolly</dc:creator>
  <cp:lastModifiedBy>Paul Jolly</cp:lastModifiedBy>
  <cp:revision>1</cp:revision>
  <dcterms:modified xsi:type="dcterms:W3CDTF">2014-11-19T00:07:32Z</dcterms:modified>
</cp:coreProperties>
</file>